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unito Bold" charset="1" panose="00000000000000000000"/>
      <p:regular r:id="rId19"/>
    </p:embeddedFont>
    <p:embeddedFont>
      <p:font typeface="Intro Rust" charset="1" panose="00000500000000000000"/>
      <p:regular r:id="rId21"/>
    </p:embeddedFont>
    <p:embeddedFont>
      <p:font typeface="Chunk Five" charset="1" panose="00000500000000000000"/>
      <p:regular r:id="rId22"/>
    </p:embeddedFont>
    <p:embeddedFont>
      <p:font typeface="Questrial" charset="1" panose="02000000000000000000"/>
      <p:regular r:id="rId23"/>
    </p:embeddedFont>
    <p:embeddedFont>
      <p:font typeface="Bree Serif" charset="1" panose="0200050304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803767"/>
            <a:ext cx="18013650" cy="45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700">
                <a:solidFill>
                  <a:srgbClr val="FFFFFF"/>
                </a:solidFill>
                <a:latin typeface="Nunito Bold"/>
              </a:rPr>
              <a:t>ESTRUTURAS DE DADOS E ANÁLISE DE ALGORITMOS</a:t>
            </a:r>
            <a:r>
              <a:rPr lang="en-US" sz="1700">
                <a:solidFill>
                  <a:srgbClr val="FFFFFF"/>
                </a:solidFill>
                <a:latin typeface="Nunito Bold"/>
              </a:rPr>
              <a:t>   |  RAFAELA MOREIRA - HENRIQUE POYATOS      </a:t>
            </a:r>
          </a:p>
          <a:p>
            <a:pPr algn="ctr">
              <a:lnSpc>
                <a:spcPts val="1836"/>
              </a:lnSpc>
            </a:pPr>
            <a:r>
              <a:rPr lang="en-US" sz="1700">
                <a:solidFill>
                  <a:srgbClr val="FFFFFF"/>
                </a:solidFill>
                <a:latin typeface="Nunito Bold"/>
              </a:rPr>
              <a:t>   ANNA CLARA - GABRIEL BERNARDES - GABRIELLE SOARES - LUCAS RODRIGUES - RYAN FREITAS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2175" y="443666"/>
            <a:ext cx="2601019" cy="80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5"/>
              </a:lnSpc>
            </a:pPr>
            <a:r>
              <a:rPr lang="en-US" sz="5699">
                <a:solidFill>
                  <a:srgbClr val="FFFFFF"/>
                </a:solidFill>
                <a:latin typeface="Nunito Bold"/>
              </a:rPr>
              <a:t>SOBRE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5400" y="344750"/>
            <a:ext cx="846649" cy="878299"/>
          </a:xfrm>
          <a:custGeom>
            <a:avLst/>
            <a:gdLst/>
            <a:ahLst/>
            <a:cxnLst/>
            <a:rect r="r" b="b" t="t" l="l"/>
            <a:pathLst>
              <a:path h="878299" w="846649">
                <a:moveTo>
                  <a:pt x="0" y="0"/>
                </a:moveTo>
                <a:lnTo>
                  <a:pt x="846649" y="0"/>
                </a:lnTo>
                <a:lnTo>
                  <a:pt x="846649" y="878299"/>
                </a:lnTo>
                <a:lnTo>
                  <a:pt x="0" y="878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509" r="-4" b="30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19582" y="529598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929" r="0" b="-2392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0803" y="2887358"/>
            <a:ext cx="5654144" cy="4512284"/>
            <a:chOff x="0" y="0"/>
            <a:chExt cx="7538858" cy="601637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538858" cy="6016378"/>
              <a:chOff x="0" y="0"/>
              <a:chExt cx="850343" cy="67861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50343" cy="678615"/>
              </a:xfrm>
              <a:custGeom>
                <a:avLst/>
                <a:gdLst/>
                <a:ahLst/>
                <a:cxnLst/>
                <a:rect r="r" b="b" t="t" l="l"/>
                <a:pathLst>
                  <a:path h="678615" w="850343">
                    <a:moveTo>
                      <a:pt x="425171" y="0"/>
                    </a:moveTo>
                    <a:cubicBezTo>
                      <a:pt x="190356" y="0"/>
                      <a:pt x="0" y="151913"/>
                      <a:pt x="0" y="339308"/>
                    </a:cubicBezTo>
                    <a:cubicBezTo>
                      <a:pt x="0" y="526702"/>
                      <a:pt x="190356" y="678615"/>
                      <a:pt x="425171" y="678615"/>
                    </a:cubicBezTo>
                    <a:cubicBezTo>
                      <a:pt x="659987" y="678615"/>
                      <a:pt x="850343" y="526702"/>
                      <a:pt x="850343" y="339308"/>
                    </a:cubicBezTo>
                    <a:cubicBezTo>
                      <a:pt x="850343" y="151913"/>
                      <a:pt x="659987" y="0"/>
                      <a:pt x="42517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9720" y="25520"/>
                <a:ext cx="690903" cy="589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68616" y="2301995"/>
              <a:ext cx="1447965" cy="1563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37"/>
                </a:lnSpc>
              </a:pPr>
              <a:r>
                <a:rPr lang="en-US" sz="7026">
                  <a:solidFill>
                    <a:srgbClr val="FFFFFF"/>
                  </a:solidFill>
                  <a:latin typeface="Intro Rust"/>
                </a:rPr>
                <a:t>20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450445" y="1081495"/>
              <a:ext cx="4637968" cy="4147414"/>
            </a:xfrm>
            <a:custGeom>
              <a:avLst/>
              <a:gdLst/>
              <a:ahLst/>
              <a:cxnLst/>
              <a:rect r="r" b="b" t="t" l="l"/>
              <a:pathLst>
                <a:path h="4147414" w="4637968">
                  <a:moveTo>
                    <a:pt x="0" y="0"/>
                  </a:moveTo>
                  <a:lnTo>
                    <a:pt x="4637968" y="0"/>
                  </a:lnTo>
                  <a:lnTo>
                    <a:pt x="4637968" y="4147414"/>
                  </a:lnTo>
                  <a:lnTo>
                    <a:pt x="0" y="4147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6870000">
              <a:off x="-531063" y="-1669321"/>
              <a:ext cx="8600985" cy="9355020"/>
            </a:xfrm>
            <a:custGeom>
              <a:avLst/>
              <a:gdLst/>
              <a:ahLst/>
              <a:cxnLst/>
              <a:rect r="r" b="b" t="t" l="l"/>
              <a:pathLst>
                <a:path h="9355020" w="8600985">
                  <a:moveTo>
                    <a:pt x="3126313" y="0"/>
                  </a:moveTo>
                  <a:lnTo>
                    <a:pt x="8600985" y="2494951"/>
                  </a:lnTo>
                  <a:lnTo>
                    <a:pt x="5474671" y="9355020"/>
                  </a:lnTo>
                  <a:lnTo>
                    <a:pt x="0" y="6860069"/>
                  </a:lnTo>
                  <a:lnTo>
                    <a:pt x="3126313" y="0"/>
                  </a:lnTo>
                  <a:close/>
                </a:path>
              </a:pathLst>
            </a:custGeom>
            <a:blipFill>
              <a:blip r:embed="rId8"/>
              <a:stretch>
                <a:fillRect l="-9079" t="-49248" r="-8961" b="-43688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5797252" y="2301995"/>
              <a:ext cx="1414623" cy="1563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37"/>
                </a:lnSpc>
              </a:pPr>
              <a:r>
                <a:rPr lang="en-US" sz="7026">
                  <a:solidFill>
                    <a:srgbClr val="FFFFFF"/>
                  </a:solidFill>
                  <a:latin typeface="Intro Rust"/>
                </a:rPr>
                <a:t>24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71595" y="-135293"/>
              <a:ext cx="5195669" cy="2213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83"/>
                </a:lnSpc>
                <a:spcBef>
                  <a:spcPct val="0"/>
                </a:spcBef>
              </a:pPr>
              <a:r>
                <a:rPr lang="en-US" sz="6488" spc="648">
                  <a:solidFill>
                    <a:srgbClr val="FFFFFF"/>
                  </a:solidFill>
                  <a:latin typeface="Chunk Five"/>
                </a:rPr>
                <a:t>FITTEN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078912" y="2710318"/>
            <a:ext cx="9180388" cy="456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000000"/>
                </a:solidFill>
                <a:latin typeface="Questrial"/>
              </a:rPr>
              <a:t>O projeto visa criar um sistema de gerenciamento digital integrado entre a academia e seus clientes, proporcionando uma melhor experiência ao usuário. O objetivo é concentrar todas as informações mais relevantes e necessárias em um único local de fácil acesso e compreensão, melhorando a satisfação dos clientes e a gestão da academia.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175" y="9524200"/>
            <a:ext cx="18013650" cy="35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ESTRUTURAS DE DADOS E ANÁLISE DE ALGORITMOS</a:t>
            </a:r>
            <a:r>
              <a:rPr lang="en-US" sz="1300">
                <a:solidFill>
                  <a:srgbClr val="000000"/>
                </a:solidFill>
                <a:latin typeface="Nunito Bold"/>
              </a:rPr>
              <a:t>   |  RAFAELA MOREIRA - HENRIQUE POYATOS      </a:t>
            </a:r>
          </a:p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   ANNA CLARA - GABRIEL BERNARDES - GABRIELLE SOARES - LUCAS RODRIGUES - RYAN FREITAS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92" y="375785"/>
            <a:ext cx="915120" cy="847264"/>
          </a:xfrm>
          <a:custGeom>
            <a:avLst/>
            <a:gdLst/>
            <a:ahLst/>
            <a:cxnLst/>
            <a:rect r="r" b="b" t="t" l="l"/>
            <a:pathLst>
              <a:path h="847264" w="915120">
                <a:moveTo>
                  <a:pt x="0" y="0"/>
                </a:moveTo>
                <a:lnTo>
                  <a:pt x="915120" y="0"/>
                </a:lnTo>
                <a:lnTo>
                  <a:pt x="915120" y="847264"/>
                </a:lnTo>
                <a:lnTo>
                  <a:pt x="0" y="847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7409" b="-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9582" y="767723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29" r="0" b="-239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392" y="6090430"/>
            <a:ext cx="6138983" cy="2779178"/>
          </a:xfrm>
          <a:custGeom>
            <a:avLst/>
            <a:gdLst/>
            <a:ahLst/>
            <a:cxnLst/>
            <a:rect r="r" b="b" t="t" l="l"/>
            <a:pathLst>
              <a:path h="2779178" w="6138983">
                <a:moveTo>
                  <a:pt x="0" y="0"/>
                </a:moveTo>
                <a:lnTo>
                  <a:pt x="6138983" y="0"/>
                </a:lnTo>
                <a:lnTo>
                  <a:pt x="6138983" y="2779179"/>
                </a:lnTo>
                <a:lnTo>
                  <a:pt x="0" y="2779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35449" y="6090430"/>
            <a:ext cx="6175085" cy="2779178"/>
          </a:xfrm>
          <a:custGeom>
            <a:avLst/>
            <a:gdLst/>
            <a:ahLst/>
            <a:cxnLst/>
            <a:rect r="r" b="b" t="t" l="l"/>
            <a:pathLst>
              <a:path h="2779178" w="6175085">
                <a:moveTo>
                  <a:pt x="0" y="0"/>
                </a:moveTo>
                <a:lnTo>
                  <a:pt x="6175085" y="0"/>
                </a:lnTo>
                <a:lnTo>
                  <a:pt x="6175085" y="2779179"/>
                </a:lnTo>
                <a:lnTo>
                  <a:pt x="0" y="2779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8489" y="2493433"/>
            <a:ext cx="4129300" cy="2169759"/>
          </a:xfrm>
          <a:custGeom>
            <a:avLst/>
            <a:gdLst/>
            <a:ahLst/>
            <a:cxnLst/>
            <a:rect r="r" b="b" t="t" l="l"/>
            <a:pathLst>
              <a:path h="2169759" w="4129300">
                <a:moveTo>
                  <a:pt x="0" y="0"/>
                </a:moveTo>
                <a:lnTo>
                  <a:pt x="4129300" y="0"/>
                </a:lnTo>
                <a:lnTo>
                  <a:pt x="4129300" y="2169759"/>
                </a:lnTo>
                <a:lnTo>
                  <a:pt x="0" y="2169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09777" y="442460"/>
            <a:ext cx="7344307" cy="74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7"/>
              </a:lnSpc>
            </a:pPr>
            <a:r>
              <a:rPr lang="en-US" sz="5358">
                <a:solidFill>
                  <a:srgbClr val="434343"/>
                </a:solidFill>
                <a:latin typeface="Nunito Bold"/>
              </a:rPr>
              <a:t>BANCO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175" y="9524000"/>
            <a:ext cx="18013650" cy="35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ESTRUTURAS DE DADOS E ANÁLISE DE ALGORITMOS</a:t>
            </a:r>
            <a:r>
              <a:rPr lang="en-US" sz="1300">
                <a:solidFill>
                  <a:srgbClr val="000000"/>
                </a:solidFill>
                <a:latin typeface="Nunito Bold"/>
              </a:rPr>
              <a:t>   |  RAFAELA MOREIRA - HENRIQUE POYATOS      </a:t>
            </a:r>
          </a:p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   ANNA CLARA - GABRIEL BERNARDES - GABRIELLE SOARES - LUCAS RODRIGUES - RYAN FREITAS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36283"/>
            <a:ext cx="9701413" cy="199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5"/>
              </a:lnSpc>
              <a:spcBef>
                <a:spcPct val="0"/>
              </a:spcBef>
            </a:pPr>
            <a:r>
              <a:rPr lang="en-US" sz="2260">
                <a:solidFill>
                  <a:srgbClr val="000000"/>
                </a:solidFill>
                <a:latin typeface="Questrial"/>
              </a:rPr>
              <a:t>Utilizamos o MySQL Workbench para criar um banco de dados para nossa aplicação, contemplando informações de clientes, exercícios e funcionários. Essa estrutura permitirá a gestão eficiente e centralizada dos dados, facilitando o acesso e a manipulação das informações essenciais para o funcionamento da aplicação.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400" y="344750"/>
            <a:ext cx="846649" cy="878299"/>
          </a:xfrm>
          <a:custGeom>
            <a:avLst/>
            <a:gdLst/>
            <a:ahLst/>
            <a:cxnLst/>
            <a:rect r="r" b="b" t="t" l="l"/>
            <a:pathLst>
              <a:path h="878299" w="846649">
                <a:moveTo>
                  <a:pt x="0" y="0"/>
                </a:moveTo>
                <a:lnTo>
                  <a:pt x="846649" y="0"/>
                </a:lnTo>
                <a:lnTo>
                  <a:pt x="846649" y="878299"/>
                </a:lnTo>
                <a:lnTo>
                  <a:pt x="0" y="878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509" r="-4" b="308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19582" y="529598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929" r="0" b="-2392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86034" y="405224"/>
            <a:ext cx="4652019" cy="80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5"/>
              </a:lnSpc>
            </a:pPr>
            <a:r>
              <a:rPr lang="en-US" sz="5699">
                <a:solidFill>
                  <a:srgbClr val="FFFFFF"/>
                </a:solidFill>
                <a:latin typeface="Nunito Bold"/>
              </a:rPr>
              <a:t>CRUD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175" y="9524200"/>
            <a:ext cx="18013650" cy="35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ESTRUTURAS DE DADOS E ANÁLISE DE ALGORITMOS</a:t>
            </a:r>
            <a:r>
              <a:rPr lang="en-US" sz="1300">
                <a:solidFill>
                  <a:srgbClr val="000000"/>
                </a:solidFill>
                <a:latin typeface="Nunito Bold"/>
              </a:rPr>
              <a:t>   |  RAFAELA MOREIRA - HENRIQUE POYATOS      </a:t>
            </a:r>
          </a:p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   ANNA CLARA - GABRIEL BERNARDES - GABRIELLE SOARES - LUCAS RODRIGUES - RYAN FREITAS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24290" y="2301689"/>
            <a:ext cx="11839420" cy="251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9"/>
              </a:lnSpc>
              <a:spcBef>
                <a:spcPct val="0"/>
              </a:spcBef>
            </a:pPr>
            <a:r>
              <a:rPr lang="en-US" sz="2842">
                <a:solidFill>
                  <a:srgbClr val="000000"/>
                </a:solidFill>
                <a:latin typeface="Questrial"/>
              </a:rPr>
              <a:t>Para que a aplicação tivesse interação com o banco de dados, optamos por implementar o CRUD, possibilitando, por exemplo, que os funcionários executem ações essenciais, como cadastrar um novo cliente, visualizar os clientes disponíveis, e também atualizá-los ou deletá-los, caso necessário.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35098" y="5642149"/>
            <a:ext cx="13417805" cy="2593755"/>
            <a:chOff x="0" y="0"/>
            <a:chExt cx="17890407" cy="34583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6957" y="0"/>
              <a:ext cx="2229558" cy="2229558"/>
            </a:xfrm>
            <a:custGeom>
              <a:avLst/>
              <a:gdLst/>
              <a:ahLst/>
              <a:cxnLst/>
              <a:rect r="r" b="b" t="t" l="l"/>
              <a:pathLst>
                <a:path h="2229558" w="2229558">
                  <a:moveTo>
                    <a:pt x="0" y="0"/>
                  </a:moveTo>
                  <a:lnTo>
                    <a:pt x="2229558" y="0"/>
                  </a:lnTo>
                  <a:lnTo>
                    <a:pt x="2229558" y="2229558"/>
                  </a:lnTo>
                  <a:lnTo>
                    <a:pt x="0" y="2229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416254"/>
              <a:ext cx="2403471" cy="1042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65"/>
                </a:lnSpc>
                <a:spcBef>
                  <a:spcPct val="0"/>
                </a:spcBef>
              </a:pPr>
              <a:r>
                <a:rPr lang="en-US" sz="4760">
                  <a:solidFill>
                    <a:srgbClr val="000000"/>
                  </a:solidFill>
                  <a:latin typeface="Bree Serif"/>
                </a:rPr>
                <a:t>Create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5169612" y="0"/>
              <a:ext cx="2229558" cy="2229558"/>
            </a:xfrm>
            <a:custGeom>
              <a:avLst/>
              <a:gdLst/>
              <a:ahLst/>
              <a:cxnLst/>
              <a:rect r="r" b="b" t="t" l="l"/>
              <a:pathLst>
                <a:path h="2229558" w="2229558">
                  <a:moveTo>
                    <a:pt x="0" y="0"/>
                  </a:moveTo>
                  <a:lnTo>
                    <a:pt x="2229559" y="0"/>
                  </a:lnTo>
                  <a:lnTo>
                    <a:pt x="2229559" y="2229558"/>
                  </a:lnTo>
                  <a:lnTo>
                    <a:pt x="0" y="2229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349713" y="2416254"/>
              <a:ext cx="1869357" cy="1042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65"/>
                </a:lnSpc>
                <a:spcBef>
                  <a:spcPct val="0"/>
                </a:spcBef>
              </a:pPr>
              <a:r>
                <a:rPr lang="en-US" sz="4760">
                  <a:solidFill>
                    <a:srgbClr val="000000"/>
                  </a:solidFill>
                  <a:latin typeface="Bree Serif"/>
                </a:rPr>
                <a:t>Read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10369774" y="0"/>
              <a:ext cx="2229558" cy="2229558"/>
            </a:xfrm>
            <a:custGeom>
              <a:avLst/>
              <a:gdLst/>
              <a:ahLst/>
              <a:cxnLst/>
              <a:rect r="r" b="b" t="t" l="l"/>
              <a:pathLst>
                <a:path h="2229558" w="2229558">
                  <a:moveTo>
                    <a:pt x="0" y="0"/>
                  </a:moveTo>
                  <a:lnTo>
                    <a:pt x="2229558" y="0"/>
                  </a:lnTo>
                  <a:lnTo>
                    <a:pt x="2229558" y="2229558"/>
                  </a:lnTo>
                  <a:lnTo>
                    <a:pt x="0" y="2229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165312" y="2416254"/>
              <a:ext cx="2638482" cy="1042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65"/>
                </a:lnSpc>
                <a:spcBef>
                  <a:spcPct val="0"/>
                </a:spcBef>
              </a:pPr>
              <a:r>
                <a:rPr lang="en-US" sz="4760">
                  <a:solidFill>
                    <a:srgbClr val="000000"/>
                  </a:solidFill>
                  <a:latin typeface="Bree Serif"/>
                </a:rPr>
                <a:t>Update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15616621" y="0"/>
              <a:ext cx="2229558" cy="2229558"/>
            </a:xfrm>
            <a:custGeom>
              <a:avLst/>
              <a:gdLst/>
              <a:ahLst/>
              <a:cxnLst/>
              <a:rect r="r" b="b" t="t" l="l"/>
              <a:pathLst>
                <a:path h="2229558" w="2229558">
                  <a:moveTo>
                    <a:pt x="0" y="0"/>
                  </a:moveTo>
                  <a:lnTo>
                    <a:pt x="2229558" y="0"/>
                  </a:lnTo>
                  <a:lnTo>
                    <a:pt x="2229558" y="2229558"/>
                  </a:lnTo>
                  <a:lnTo>
                    <a:pt x="0" y="2229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5572393" y="2416254"/>
              <a:ext cx="2318013" cy="1042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665"/>
                </a:lnSpc>
                <a:spcBef>
                  <a:spcPct val="0"/>
                </a:spcBef>
              </a:pPr>
              <a:r>
                <a:rPr lang="en-US" sz="4760">
                  <a:solidFill>
                    <a:srgbClr val="000000"/>
                  </a:solidFill>
                  <a:latin typeface="Bree Serif"/>
                </a:rPr>
                <a:t>Delete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92" y="375785"/>
            <a:ext cx="915120" cy="847264"/>
          </a:xfrm>
          <a:custGeom>
            <a:avLst/>
            <a:gdLst/>
            <a:ahLst/>
            <a:cxnLst/>
            <a:rect r="r" b="b" t="t" l="l"/>
            <a:pathLst>
              <a:path h="847264" w="915120">
                <a:moveTo>
                  <a:pt x="0" y="0"/>
                </a:moveTo>
                <a:lnTo>
                  <a:pt x="915120" y="0"/>
                </a:lnTo>
                <a:lnTo>
                  <a:pt x="915120" y="847264"/>
                </a:lnTo>
                <a:lnTo>
                  <a:pt x="0" y="847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7409" b="-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9582" y="767723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29" r="0" b="-2392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175" y="9524000"/>
            <a:ext cx="18013650" cy="35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ESTRUTURAS DE DADOS E ANÁLISE DE ALGORITMOS</a:t>
            </a:r>
            <a:r>
              <a:rPr lang="en-US" sz="1300">
                <a:solidFill>
                  <a:srgbClr val="000000"/>
                </a:solidFill>
                <a:latin typeface="Nunito Bold"/>
              </a:rPr>
              <a:t>   |  RAFAELA MOREIRA - HENRIQUE POYATOS      </a:t>
            </a:r>
          </a:p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   ANNA CLARA - GABRIEL BERNARDES - GABRIELLE SOARES - LUCAS RODRIGUES - RYAN FREITAS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94136" y="2694901"/>
            <a:ext cx="6268414" cy="4897198"/>
          </a:xfrm>
          <a:custGeom>
            <a:avLst/>
            <a:gdLst/>
            <a:ahLst/>
            <a:cxnLst/>
            <a:rect r="r" b="b" t="t" l="l"/>
            <a:pathLst>
              <a:path h="4897198" w="6268414">
                <a:moveTo>
                  <a:pt x="0" y="0"/>
                </a:moveTo>
                <a:lnTo>
                  <a:pt x="6268414" y="0"/>
                </a:lnTo>
                <a:lnTo>
                  <a:pt x="6268414" y="4897198"/>
                </a:lnTo>
                <a:lnTo>
                  <a:pt x="0" y="4897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9777" y="452300"/>
            <a:ext cx="9314839" cy="80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5"/>
              </a:lnSpc>
            </a:pPr>
            <a:r>
              <a:rPr lang="en-US" sz="5699">
                <a:solidFill>
                  <a:srgbClr val="434343"/>
                </a:solidFill>
                <a:latin typeface="Nunito Bold"/>
              </a:rPr>
              <a:t>Data Access Object (DAO)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65680" y="2737140"/>
            <a:ext cx="8693620" cy="475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Questrial"/>
              </a:rPr>
              <a:t>No projeto, utilizamos o padrão de estruturação de código DAO (Data Access Object). Este padrão nos permitiu criar interfaces específicas para operações de acesso a dados, garantindo que a lógica da aplicação não precisasse lidar diretamente com os detalhes de armazenamento ou recuperação dos dados. Com isso, alcançamos uma maior abstração do acesso a dados, um encapsulamento eficiente do código e uma reutilização aprimorada das funcionalidades implementadas.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400" y="344750"/>
            <a:ext cx="846649" cy="878299"/>
          </a:xfrm>
          <a:custGeom>
            <a:avLst/>
            <a:gdLst/>
            <a:ahLst/>
            <a:cxnLst/>
            <a:rect r="r" b="b" t="t" l="l"/>
            <a:pathLst>
              <a:path h="878299" w="846649">
                <a:moveTo>
                  <a:pt x="0" y="0"/>
                </a:moveTo>
                <a:lnTo>
                  <a:pt x="846649" y="0"/>
                </a:lnTo>
                <a:lnTo>
                  <a:pt x="846649" y="878299"/>
                </a:lnTo>
                <a:lnTo>
                  <a:pt x="0" y="878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509" r="-4" b="308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19582" y="529598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929" r="0" b="-2392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629567"/>
            <a:ext cx="18288000" cy="8657433"/>
            <a:chOff x="0" y="0"/>
            <a:chExt cx="4816593" cy="22801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280147"/>
            </a:xfrm>
            <a:custGeom>
              <a:avLst/>
              <a:gdLst/>
              <a:ahLst/>
              <a:cxnLst/>
              <a:rect r="r" b="b" t="t" l="l"/>
              <a:pathLst>
                <a:path h="228014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80147"/>
                  </a:lnTo>
                  <a:lnTo>
                    <a:pt x="0" y="2280147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318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958400"/>
            <a:ext cx="9647299" cy="4727177"/>
          </a:xfrm>
          <a:custGeom>
            <a:avLst/>
            <a:gdLst/>
            <a:ahLst/>
            <a:cxnLst/>
            <a:rect r="r" b="b" t="t" l="l"/>
            <a:pathLst>
              <a:path h="4727177" w="9647299">
                <a:moveTo>
                  <a:pt x="0" y="0"/>
                </a:moveTo>
                <a:lnTo>
                  <a:pt x="9647299" y="0"/>
                </a:lnTo>
                <a:lnTo>
                  <a:pt x="9647299" y="4727177"/>
                </a:lnTo>
                <a:lnTo>
                  <a:pt x="0" y="4727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66671" y="1958400"/>
            <a:ext cx="9021329" cy="4727177"/>
          </a:xfrm>
          <a:custGeom>
            <a:avLst/>
            <a:gdLst/>
            <a:ahLst/>
            <a:cxnLst/>
            <a:rect r="r" b="b" t="t" l="l"/>
            <a:pathLst>
              <a:path h="4727177" w="9021329">
                <a:moveTo>
                  <a:pt x="0" y="0"/>
                </a:moveTo>
                <a:lnTo>
                  <a:pt x="9021329" y="0"/>
                </a:lnTo>
                <a:lnTo>
                  <a:pt x="9021329" y="4727177"/>
                </a:lnTo>
                <a:lnTo>
                  <a:pt x="0" y="47271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86034" y="405224"/>
            <a:ext cx="9314839" cy="80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5"/>
              </a:lnSpc>
            </a:pPr>
            <a:r>
              <a:rPr lang="en-US" sz="5699">
                <a:solidFill>
                  <a:srgbClr val="FFFFFF"/>
                </a:solidFill>
                <a:latin typeface="Nunito Bold"/>
              </a:rPr>
              <a:t>Código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175" y="9524200"/>
            <a:ext cx="18013650" cy="35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ESTRUTURAS DE DADOS E ANÁLISE DE ALGORITMOS</a:t>
            </a:r>
            <a:r>
              <a:rPr lang="en-US" sz="1300">
                <a:solidFill>
                  <a:srgbClr val="000000"/>
                </a:solidFill>
                <a:latin typeface="Nunito Bold"/>
              </a:rPr>
              <a:t>   |  RAFAELA MOREIRA - HENRIQUE POYATOS      </a:t>
            </a:r>
          </a:p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   ANNA CLARA - GABRIEL BERNARDES - GABRIELLE SOARES - LUCAS RODRIGUES - RYAN FREITAS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92" y="375785"/>
            <a:ext cx="915120" cy="847264"/>
          </a:xfrm>
          <a:custGeom>
            <a:avLst/>
            <a:gdLst/>
            <a:ahLst/>
            <a:cxnLst/>
            <a:rect r="r" b="b" t="t" l="l"/>
            <a:pathLst>
              <a:path h="847264" w="915120">
                <a:moveTo>
                  <a:pt x="0" y="0"/>
                </a:moveTo>
                <a:lnTo>
                  <a:pt x="915120" y="0"/>
                </a:lnTo>
                <a:lnTo>
                  <a:pt x="915120" y="847264"/>
                </a:lnTo>
                <a:lnTo>
                  <a:pt x="0" y="847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7409" b="-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9582" y="767723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29" r="0" b="-239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72710" y="2231916"/>
            <a:ext cx="5486590" cy="5825403"/>
          </a:xfrm>
          <a:custGeom>
            <a:avLst/>
            <a:gdLst/>
            <a:ahLst/>
            <a:cxnLst/>
            <a:rect r="r" b="b" t="t" l="l"/>
            <a:pathLst>
              <a:path h="5825403" w="5486590">
                <a:moveTo>
                  <a:pt x="0" y="0"/>
                </a:moveTo>
                <a:lnTo>
                  <a:pt x="5486590" y="0"/>
                </a:lnTo>
                <a:lnTo>
                  <a:pt x="548659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5392" y="2231916"/>
            <a:ext cx="6337622" cy="5823169"/>
          </a:xfrm>
          <a:custGeom>
            <a:avLst/>
            <a:gdLst/>
            <a:ahLst/>
            <a:cxnLst/>
            <a:rect r="r" b="b" t="t" l="l"/>
            <a:pathLst>
              <a:path h="5823169" w="6337622">
                <a:moveTo>
                  <a:pt x="0" y="0"/>
                </a:moveTo>
                <a:lnTo>
                  <a:pt x="6337622" y="0"/>
                </a:lnTo>
                <a:lnTo>
                  <a:pt x="6337622" y="5823168"/>
                </a:lnTo>
                <a:lnTo>
                  <a:pt x="0" y="5823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175" y="9524000"/>
            <a:ext cx="18013650" cy="35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ESTRUTURAS DE DADOS E ANÁLISE DE ALGORITMOS</a:t>
            </a:r>
            <a:r>
              <a:rPr lang="en-US" sz="1300">
                <a:solidFill>
                  <a:srgbClr val="000000"/>
                </a:solidFill>
                <a:latin typeface="Nunito Bold"/>
              </a:rPr>
              <a:t>   |  RAFAELA MOREIRA - HENRIQUE POYATOS      </a:t>
            </a:r>
          </a:p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   ANNA CLARA - GABRIEL BERNARDES - GABRIELLE SOARES - LUCAS RODRIGUES - RYAN FREITAS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9777" y="452300"/>
            <a:ext cx="9314839" cy="80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5"/>
              </a:lnSpc>
            </a:pPr>
            <a:r>
              <a:rPr lang="en-US" sz="5699">
                <a:solidFill>
                  <a:srgbClr val="434343"/>
                </a:solidFill>
                <a:latin typeface="Nunito Bold"/>
              </a:rPr>
              <a:t>Resultado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400" y="344750"/>
            <a:ext cx="846649" cy="878299"/>
          </a:xfrm>
          <a:custGeom>
            <a:avLst/>
            <a:gdLst/>
            <a:ahLst/>
            <a:cxnLst/>
            <a:rect r="r" b="b" t="t" l="l"/>
            <a:pathLst>
              <a:path h="878299" w="846649">
                <a:moveTo>
                  <a:pt x="0" y="0"/>
                </a:moveTo>
                <a:lnTo>
                  <a:pt x="846649" y="0"/>
                </a:lnTo>
                <a:lnTo>
                  <a:pt x="846649" y="878299"/>
                </a:lnTo>
                <a:lnTo>
                  <a:pt x="0" y="878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509" r="-4" b="308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19582" y="529598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929" r="0" b="-2392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86034" y="405224"/>
            <a:ext cx="9314839" cy="80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5"/>
              </a:lnSpc>
            </a:pPr>
            <a:r>
              <a:rPr lang="en-US" sz="5699">
                <a:solidFill>
                  <a:srgbClr val="FFFFFF"/>
                </a:solidFill>
                <a:latin typeface="Nunito Bold"/>
              </a:rPr>
              <a:t>Considerações Finais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175" y="9524200"/>
            <a:ext cx="18013650" cy="35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ESTRUTURAS DE DADOS E ANÁLISE DE ALGORITMOS</a:t>
            </a:r>
            <a:r>
              <a:rPr lang="en-US" sz="1300">
                <a:solidFill>
                  <a:srgbClr val="000000"/>
                </a:solidFill>
                <a:latin typeface="Nunito Bold"/>
              </a:rPr>
              <a:t>   |  RAFAELA MOREIRA - HENRIQUE POYATOS      </a:t>
            </a:r>
          </a:p>
          <a:p>
            <a:pPr algn="ctr">
              <a:lnSpc>
                <a:spcPts val="1404"/>
              </a:lnSpc>
            </a:pPr>
            <a:r>
              <a:rPr lang="en-US" sz="1300">
                <a:solidFill>
                  <a:srgbClr val="000000"/>
                </a:solidFill>
                <a:latin typeface="Nunito Bold"/>
              </a:rPr>
              <a:t>   ANNA CLARA - GABRIEL BERNARDES - GABRIELLE SOARES - LUCAS RODRIGUES - RYAN FREITAS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5400" y="2548686"/>
            <a:ext cx="6658280" cy="1929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1"/>
              </a:lnSpc>
            </a:pPr>
            <a:r>
              <a:rPr lang="en-US" sz="2886">
                <a:solidFill>
                  <a:srgbClr val="FF5757"/>
                </a:solidFill>
                <a:latin typeface="Questrial"/>
              </a:rPr>
              <a:t>Status atual</a:t>
            </a:r>
          </a:p>
          <a:p>
            <a:pPr algn="just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Questrial"/>
              </a:rPr>
              <a:t>O projeto Fitten está em estágio inicial, mas os principais sistemas de gestão de clientes e exercícios já funcionam.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97395" y="2548686"/>
            <a:ext cx="8613139" cy="28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1"/>
              </a:lnSpc>
            </a:pPr>
            <a:r>
              <a:rPr lang="en-US" sz="2886">
                <a:solidFill>
                  <a:srgbClr val="FF5757"/>
                </a:solidFill>
                <a:latin typeface="Questrial"/>
              </a:rPr>
              <a:t>Melhorias Futuras</a:t>
            </a:r>
          </a:p>
          <a:p>
            <a:pPr algn="just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000000"/>
                </a:solidFill>
                <a:latin typeface="Questrial"/>
              </a:rPr>
              <a:t>Planejamos um painel intuitivo e uma versão mobile tanto para clientes quanto para a academia, permitindo acesso fácil a qualquer momento. Também integraremos sistemas físicos, como portas, câmeras e luzes automatizadas.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4381" y="6764150"/>
            <a:ext cx="13419239" cy="184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7"/>
              </a:lnSpc>
              <a:spcBef>
                <a:spcPct val="0"/>
              </a:spcBef>
            </a:pPr>
            <a:r>
              <a:rPr lang="en-US" sz="3483">
                <a:solidFill>
                  <a:srgbClr val="FF5757"/>
                </a:solidFill>
                <a:latin typeface="Questrial"/>
              </a:rPr>
              <a:t>Este é o Fitten, um sistema centralizado para academias que reduz custos, facilita a gestão e proporciona uma interação mais simples e amigável para os clientes.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6400" y="5817288"/>
            <a:ext cx="7408050" cy="73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999">
                <a:solidFill>
                  <a:srgbClr val="FFFFFF"/>
                </a:solidFill>
                <a:latin typeface="Nunito Bold"/>
              </a:rPr>
              <a:t>Obrigada!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672419" y="2920038"/>
            <a:ext cx="4943163" cy="2556059"/>
          </a:xfrm>
          <a:custGeom>
            <a:avLst/>
            <a:gdLst/>
            <a:ahLst/>
            <a:cxnLst/>
            <a:rect r="r" b="b" t="t" l="l"/>
            <a:pathLst>
              <a:path h="2556059" w="4943163">
                <a:moveTo>
                  <a:pt x="0" y="0"/>
                </a:moveTo>
                <a:lnTo>
                  <a:pt x="4943162" y="0"/>
                </a:lnTo>
                <a:lnTo>
                  <a:pt x="4943162" y="2556060"/>
                </a:lnTo>
                <a:lnTo>
                  <a:pt x="0" y="255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175" y="9543250"/>
            <a:ext cx="18013650" cy="45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700">
                <a:solidFill>
                  <a:srgbClr val="FFFFFF"/>
                </a:solidFill>
                <a:latin typeface="Nunito Bold"/>
              </a:rPr>
              <a:t>ESTRUTURAS DE DADOS E ANÁLISE DE ALGORITMOS</a:t>
            </a:r>
            <a:r>
              <a:rPr lang="en-US" sz="1700">
                <a:solidFill>
                  <a:srgbClr val="FFFFFF"/>
                </a:solidFill>
                <a:latin typeface="Nunito Bold"/>
              </a:rPr>
              <a:t>   |  RAFAELA MOREIRA - HENRIQUE POYATOS      </a:t>
            </a:r>
          </a:p>
          <a:p>
            <a:pPr algn="ctr">
              <a:lnSpc>
                <a:spcPts val="1836"/>
              </a:lnSpc>
            </a:pPr>
            <a:r>
              <a:rPr lang="en-US" sz="1700">
                <a:solidFill>
                  <a:srgbClr val="FFFFFF"/>
                </a:solidFill>
                <a:latin typeface="Nunito Bold"/>
              </a:rPr>
              <a:t>   ANNA CLARA - GABRIEL BERNARDES - GABRIELLE SOARES - LUCAS RODRIGUES - RYAN FREITAS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DAGIlWdkig4</dc:identifier>
  <dcterms:modified xsi:type="dcterms:W3CDTF">2011-08-01T06:04:30Z</dcterms:modified>
  <cp:revision>1</cp:revision>
  <dc:title>ExpoUna 2024_1.pptx</dc:title>
</cp:coreProperties>
</file>